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2"/>
  </p:normalViewPr>
  <p:slideViewPr>
    <p:cSldViewPr snapToGrid="0" snapToObjects="1">
      <p:cViewPr varScale="1">
        <p:scale>
          <a:sx n="72" d="100"/>
          <a:sy n="72" d="100"/>
        </p:scale>
        <p:origin x="19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Borrar</a:t>
            </a:r>
            <a:r>
              <a:rPr lang="en-US" dirty="0"/>
              <a:t> </a:t>
            </a:r>
            <a:r>
              <a:rPr lang="en-US" dirty="0" err="1"/>
              <a:t>esto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33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14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n"/>
          <p:cNvSpPr>
            <a:spLocks noGrp="1"/>
          </p:cNvSpPr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143918632_1620x1622.jpeg"/>
          <p:cNvSpPr>
            <a:spLocks noGrp="1"/>
          </p:cNvSpPr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Imagen"/>
          <p:cNvSpPr>
            <a:spLocks noGrp="1"/>
          </p:cNvSpPr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 Juan Pérez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 Juan Pérez</a:t>
            </a:r>
          </a:p>
        </p:txBody>
      </p:sp>
      <p:sp>
        <p:nvSpPr>
          <p:cNvPr id="104" name="“Escribe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“Escribe una cita aquí” </a:t>
            </a:r>
          </a:p>
        </p:txBody>
      </p:sp>
      <p:sp>
        <p:nvSpPr>
          <p:cNvPr id="10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de 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 Juan Pérez"/>
          <p:cNvSpPr txBox="1">
            <a:spLocks noGrp="1"/>
          </p:cNvSpPr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r>
              <a:t>– Juan Pérez</a:t>
            </a:r>
          </a:p>
        </p:txBody>
      </p:sp>
      <p:sp>
        <p:nvSpPr>
          <p:cNvPr id="113" name="“Escribe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r>
              <a:t>“Escribe una cita aquí” </a:t>
            </a:r>
          </a:p>
        </p:txBody>
      </p:sp>
      <p:sp>
        <p:nvSpPr>
          <p:cNvPr id="114" name="Imagen"/>
          <p:cNvSpPr>
            <a:spLocks noGrp="1"/>
          </p:cNvSpPr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horizontal 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n"/>
          <p:cNvSpPr>
            <a:spLocks noGrp="1"/>
          </p:cNvSpPr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z="6200" spc="992"/>
            </a:lvl1pPr>
          </a:lstStyle>
          <a:p>
            <a:r>
              <a:t>Texto del título</a:t>
            </a:r>
          </a:p>
        </p:txBody>
      </p:sp>
      <p:sp>
        <p:nvSpPr>
          <p:cNvPr id="3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z="6200" spc="992"/>
            </a:lvl1pPr>
          </a:lstStyle>
          <a:p>
            <a:r>
              <a:t>Texto del título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n"/>
          <p:cNvSpPr>
            <a:spLocks noGrp="1"/>
          </p:cNvSpPr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9" name="Texto del título"/>
          <p:cNvSpPr txBox="1">
            <a:spLocks noGrp="1"/>
          </p:cNvSpPr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2400" cap="all" spc="384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n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7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Nivel de texto 1…"/>
          <p:cNvSpPr txBox="1">
            <a:spLocks noGrp="1"/>
          </p:cNvSpPr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72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y are the rich countries, rich, and the poor, poor?"/>
          <p:cNvSpPr txBox="1">
            <a:spLocks noGrp="1"/>
          </p:cNvSpPr>
          <p:nvPr>
            <p:ph type="ctrTitle"/>
          </p:nvPr>
        </p:nvSpPr>
        <p:spPr>
          <a:xfrm>
            <a:off x="660400" y="3765549"/>
            <a:ext cx="11684000" cy="22225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479044">
              <a:defRPr sz="5084" spc="813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Why are the rich countries, </a:t>
            </a:r>
            <a:r>
              <a:rPr>
                <a:solidFill>
                  <a:srgbClr val="B7B316"/>
                </a:solidFill>
              </a:rPr>
              <a:t>rich</a:t>
            </a:r>
            <a:r>
              <a:t>, and the poor, </a:t>
            </a:r>
            <a:r>
              <a:rPr>
                <a:solidFill>
                  <a:srgbClr val="009051"/>
                </a:solidFill>
              </a:rPr>
              <a:t>poor</a:t>
            </a:r>
            <a:r>
              <a:t>?</a:t>
            </a:r>
          </a:p>
        </p:txBody>
      </p:sp>
      <p:sp>
        <p:nvSpPr>
          <p:cNvPr id="140" name="A work by: Pyth@nes"/>
          <p:cNvSpPr txBox="1">
            <a:spLocks noGrp="1"/>
          </p:cNvSpPr>
          <p:nvPr>
            <p:ph type="subTitle" sz="quarter" idx="1"/>
          </p:nvPr>
        </p:nvSpPr>
        <p:spPr>
          <a:xfrm>
            <a:off x="660399" y="8300152"/>
            <a:ext cx="11684001" cy="889001"/>
          </a:xfrm>
          <a:prstGeom prst="rect">
            <a:avLst/>
          </a:prstGeom>
        </p:spPr>
        <p:txBody>
          <a:bodyPr anchor="ctr"/>
          <a:lstStyle/>
          <a:p>
            <a:pPr algn="r">
              <a:defRPr sz="3000" spc="479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 work by: </a:t>
            </a:r>
            <a:r>
              <a:rPr>
                <a:solidFill>
                  <a:srgbClr val="FFFFFF"/>
                </a:solidFill>
                <a:latin typeface="DINCond-BlackAlternate"/>
                <a:ea typeface="DINCond-BlackAlternate"/>
                <a:cs typeface="DINCond-BlackAlternate"/>
                <a:sym typeface="DINCond-BlackAlternate"/>
              </a:rPr>
              <a:t>Pyth@nes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eography"/>
          <p:cNvSpPr txBox="1">
            <a:spLocks noGrp="1"/>
          </p:cNvSpPr>
          <p:nvPr>
            <p:ph type="body" sz="quarter" idx="1"/>
          </p:nvPr>
        </p:nvSpPr>
        <p:spPr>
          <a:xfrm>
            <a:off x="4559262" y="8210341"/>
            <a:ext cx="3886276" cy="101242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Geography</a:t>
            </a:r>
          </a:p>
        </p:txBody>
      </p:sp>
      <p:pic>
        <p:nvPicPr>
          <p:cNvPr id="16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431" y="220890"/>
            <a:ext cx="11853938" cy="7887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oes a country’s position regarding the Ecuador and Greenwich lines has an influence in its level of wealth?"/>
          <p:cNvSpPr txBox="1">
            <a:spLocks noGrp="1"/>
          </p:cNvSpPr>
          <p:nvPr>
            <p:ph type="body" sz="half" idx="1"/>
          </p:nvPr>
        </p:nvSpPr>
        <p:spPr>
          <a:xfrm>
            <a:off x="660400" y="3431555"/>
            <a:ext cx="11684000" cy="289049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lang="en-US" dirty="0"/>
              <a:t>Are latitude (</a:t>
            </a:r>
            <a:r>
              <a:rPr lang="en-US" dirty="0" err="1"/>
              <a:t>Ecuator</a:t>
            </a:r>
            <a:r>
              <a:rPr lang="en-US" dirty="0"/>
              <a:t>) and longitude (Greenwich) related to wealth</a:t>
            </a:r>
            <a:r>
              <a:rPr dirty="0"/>
              <a:t>?</a:t>
            </a:r>
          </a:p>
        </p:txBody>
      </p:sp>
      <p:sp>
        <p:nvSpPr>
          <p:cNvPr id="171" name="Core question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Core question 2</a:t>
            </a:r>
          </a:p>
        </p:txBody>
      </p:sp>
      <p:sp>
        <p:nvSpPr>
          <p:cNvPr id="5" name="HYPOTHESIS">
            <a:extLst>
              <a:ext uri="{FF2B5EF4-FFF2-40B4-BE49-F238E27FC236}">
                <a16:creationId xmlns:a16="http://schemas.microsoft.com/office/drawing/2014/main" id="{B23A2847-3CCE-0B40-9722-EAC733300618}"/>
              </a:ext>
            </a:extLst>
          </p:cNvPr>
          <p:cNvSpPr txBox="1">
            <a:spLocks/>
          </p:cNvSpPr>
          <p:nvPr/>
        </p:nvSpPr>
        <p:spPr>
          <a:xfrm>
            <a:off x="812800" y="1309378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2pPr>
            <a:lvl3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3pPr>
            <a:lvl4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4pPr>
            <a:lvl5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5pPr>
            <a:lvl6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6pPr>
            <a:lvl7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7pPr>
            <a:lvl8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8pPr>
            <a:lvl9pPr marL="0" marR="0" indent="0" algn="l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all" spc="72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venir Light"/>
              </a:defRPr>
            </a:lvl9pPr>
          </a:lstStyle>
          <a:p>
            <a:pPr hangingPunct="1"/>
            <a:r>
              <a:rPr lang="en-US"/>
              <a:t>HYPOTHESIS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ere is a correlation between a country’s coordinates and its level of wealth.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There is a correlation between a country’s coordinates and its level of wealth. </a:t>
            </a:r>
          </a:p>
        </p:txBody>
      </p:sp>
      <p:sp>
        <p:nvSpPr>
          <p:cNvPr id="174" name="HYPO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HYPOTHESIS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orld Bank…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World Bank</a:t>
            </a:r>
          </a:p>
          <a:p>
            <a: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World Transparency</a:t>
            </a:r>
          </a:p>
          <a:p>
            <a: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Google (API)</a:t>
            </a:r>
          </a:p>
        </p:txBody>
      </p:sp>
      <p:sp>
        <p:nvSpPr>
          <p:cNvPr id="177" name="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Resources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- We downloaded several datasets (religion, gdp, income group, region).…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</a:t>
            </a:r>
            <a:r>
              <a:rPr lang="es-ES" dirty="0" err="1"/>
              <a:t>Datasets</a:t>
            </a:r>
            <a:r>
              <a:rPr lang="es-ES" dirty="0"/>
              <a:t>: GDP, </a:t>
            </a:r>
            <a:r>
              <a:rPr lang="es-ES" dirty="0" err="1"/>
              <a:t>Transparency</a:t>
            </a:r>
            <a:r>
              <a:rPr lang="es-ES" dirty="0"/>
              <a:t>, </a:t>
            </a:r>
            <a:r>
              <a:rPr lang="es-ES" dirty="0" err="1"/>
              <a:t>Coordinates</a:t>
            </a:r>
            <a:r>
              <a:rPr lang="es-ES" dirty="0"/>
              <a:t>, </a:t>
            </a:r>
            <a:r>
              <a:rPr lang="es-ES" dirty="0" err="1"/>
              <a:t>Religion</a:t>
            </a:r>
            <a:r>
              <a:rPr lang="es-ES" dirty="0"/>
              <a:t>.</a:t>
            </a:r>
          </a:p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lang="es-ES" dirty="0"/>
              <a:t>- Google API</a:t>
            </a:r>
            <a:endParaRPr dirty="0"/>
          </a:p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</a:t>
            </a:r>
            <a:r>
              <a:rPr lang="es-ES" dirty="0"/>
              <a:t>Data </a:t>
            </a:r>
            <a:r>
              <a:rPr lang="es-ES" dirty="0" err="1"/>
              <a:t>cleansing</a:t>
            </a:r>
            <a:r>
              <a:rPr lang="es-ES" dirty="0"/>
              <a:t>.</a:t>
            </a:r>
            <a:endParaRPr dirty="0"/>
          </a:p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</a:t>
            </a:r>
            <a:r>
              <a:rPr lang="es-ES" dirty="0"/>
              <a:t>Data </a:t>
            </a:r>
            <a:r>
              <a:rPr lang="es-ES" dirty="0" err="1"/>
              <a:t>merge</a:t>
            </a:r>
            <a:r>
              <a:rPr lang="es-ES" dirty="0"/>
              <a:t>. </a:t>
            </a:r>
            <a:endParaRPr dirty="0"/>
          </a:p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</a:t>
            </a:r>
            <a:r>
              <a:rPr lang="es-ES" dirty="0" err="1"/>
              <a:t>Graphics</a:t>
            </a:r>
            <a:r>
              <a:rPr lang="es-ES" dirty="0"/>
              <a:t> and </a:t>
            </a:r>
            <a:r>
              <a:rPr lang="es-ES" dirty="0" err="1"/>
              <a:t>Matplotlib</a:t>
            </a:r>
            <a:endParaRPr dirty="0"/>
          </a:p>
          <a:p>
            <a:pPr marL="0" indent="0" algn="just" defTabSz="484886">
              <a:spcBef>
                <a:spcPts val="3400"/>
              </a:spcBef>
              <a:buClrTx/>
              <a:buSzTx/>
              <a:buNone/>
              <a:defRPr sz="3237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</a:t>
            </a:r>
            <a:r>
              <a:rPr lang="es-ES" dirty="0" err="1"/>
              <a:t>Conclusions</a:t>
            </a:r>
            <a:r>
              <a:rPr lang="es-ES" dirty="0"/>
              <a:t> (</a:t>
            </a:r>
            <a:r>
              <a:rPr lang="es-ES" dirty="0" err="1"/>
              <a:t>blew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)</a:t>
            </a:r>
            <a:endParaRPr dirty="0"/>
          </a:p>
        </p:txBody>
      </p:sp>
      <p:sp>
        <p:nvSpPr>
          <p:cNvPr id="180" name="DATA EXPLOR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DATA EXPLORATION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- We did several plotting trials in order to find those plots whose information provided an easier chance to display in an understandable way.…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/>
          <a:lstStyle/>
          <a:p>
            <a:pPr marL="0" indent="0" algn="just">
              <a:buClrTx/>
              <a:buSzTx/>
              <a:buNone/>
              <a:defRPr sz="39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We did several plotting trials in order to find those plots whose information provided an easier chance to display in an understandable way.</a:t>
            </a:r>
          </a:p>
          <a:p>
            <a:pPr marL="0" indent="0" algn="just">
              <a:buClrTx/>
              <a:buSzTx/>
              <a:buNone/>
              <a:defRPr sz="39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/>
              <a:t>- Finally we discussed the findings.</a:t>
            </a:r>
          </a:p>
        </p:txBody>
      </p:sp>
      <p:sp>
        <p:nvSpPr>
          <p:cNvPr id="183" name="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DATA Analysis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indings"/>
          <p:cNvSpPr txBox="1">
            <a:spLocks noGrp="1"/>
          </p:cNvSpPr>
          <p:nvPr>
            <p:ph type="title"/>
          </p:nvPr>
        </p:nvSpPr>
        <p:spPr>
          <a:xfrm>
            <a:off x="660400" y="4165600"/>
            <a:ext cx="11684000" cy="14224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Findings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Captura.PNG" descr="Capt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50" y="914400"/>
            <a:ext cx="11569700" cy="792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While the position of a country regarding the Greenwich line did not show any evident correlation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470064"/>
            <a:ext cx="11684000" cy="24634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While the position of a country regarding the Greenwich line did not show any evident correlation</a:t>
            </a:r>
          </a:p>
        </p:txBody>
      </p:sp>
      <p:pic>
        <p:nvPicPr>
          <p:cNvPr id="190" name="Captura.PNG" descr="Capt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035" y="3057843"/>
            <a:ext cx="9206730" cy="6306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lat_pib_coun.png" descr="lat_pib_cou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246" y="725435"/>
            <a:ext cx="11070308" cy="8302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ure, the simplest way of explaining if a country is either rich or poor is by its income per capita…"/>
          <p:cNvSpPr txBox="1">
            <a:spLocks noGrp="1"/>
          </p:cNvSpPr>
          <p:nvPr>
            <p:ph type="body" idx="1"/>
          </p:nvPr>
        </p:nvSpPr>
        <p:spPr>
          <a:xfrm>
            <a:off x="660400" y="1517650"/>
            <a:ext cx="11684000" cy="67183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Sure, the simplest way</a:t>
            </a:r>
            <a:r>
              <a:rPr lang="en-US" dirty="0"/>
              <a:t>  of defining a country as </a:t>
            </a:r>
            <a:r>
              <a:rPr dirty="0"/>
              <a:t>rich or poor is by </a:t>
            </a:r>
            <a:r>
              <a:rPr lang="es-ES" dirty="0" err="1"/>
              <a:t>gdp</a:t>
            </a:r>
            <a:r>
              <a:rPr lang="es-ES" dirty="0"/>
              <a:t> per </a:t>
            </a:r>
            <a:r>
              <a:rPr lang="es-ES" dirty="0" err="1"/>
              <a:t>capita</a:t>
            </a:r>
            <a:r>
              <a:rPr dirty="0"/>
              <a:t>…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lat_pib_coun.png" descr="lat_pib_cou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4114" y="3538985"/>
            <a:ext cx="8376572" cy="628243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As the distance with the Ecuador is bigger, so is the size of the countries GDP.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470064"/>
            <a:ext cx="11684001" cy="24634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As the distance with the Ecuador is bigger, so is the size of the countries GDP.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ets see two different variables that are related to both GDP and coordinates.…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3645063"/>
            <a:ext cx="11684000" cy="2463473"/>
          </a:xfrm>
          <a:prstGeom prst="rect">
            <a:avLst/>
          </a:prstGeom>
        </p:spPr>
        <p:txBody>
          <a:bodyPr/>
          <a:lstStyle/>
          <a:p>
            <a:pPr marL="0" indent="0" defTabSz="473201">
              <a:spcBef>
                <a:spcPts val="3400"/>
              </a:spcBef>
              <a:buClrTx/>
              <a:buSzTx/>
              <a:buNone/>
              <a:defRPr sz="4212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Lets see two different variables that are related to both GDP and coordinates.</a:t>
            </a:r>
          </a:p>
          <a:p>
            <a:pPr marL="0" indent="0" defTabSz="473201">
              <a:spcBef>
                <a:spcPts val="3400"/>
              </a:spcBef>
              <a:buClrTx/>
              <a:buSzTx/>
              <a:buNone/>
              <a:defRPr sz="4212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Transparency index vs annual temperature average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temp_trans.png" descr="temp_tra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168" y="228125"/>
            <a:ext cx="12396465" cy="9297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he hot countries are much less transparent than the cold ones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470064"/>
            <a:ext cx="11684000" cy="246347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lang="es-ES" dirty="0" err="1"/>
              <a:t>Temperature</a:t>
            </a:r>
            <a:r>
              <a:rPr lang="es-ES" dirty="0"/>
              <a:t> has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influence</a:t>
            </a:r>
            <a:r>
              <a:rPr lang="es-ES" dirty="0"/>
              <a:t> in </a:t>
            </a:r>
            <a:r>
              <a:rPr lang="es-ES" dirty="0" err="1"/>
              <a:t>transparency</a:t>
            </a:r>
            <a:endParaRPr dirty="0"/>
          </a:p>
        </p:txBody>
      </p:sp>
      <p:pic>
        <p:nvPicPr>
          <p:cNvPr id="202" name="temp_trans.png" descr="temp_tra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3129639"/>
            <a:ext cx="8128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f there is more transparency in countries with cooler temperature, what about the GDP vs. Transparency?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3645063"/>
            <a:ext cx="11684000" cy="24634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cooler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 are more </a:t>
            </a:r>
            <a:r>
              <a:rPr lang="es-ES" dirty="0" err="1"/>
              <a:t>transparent</a:t>
            </a:r>
            <a:r>
              <a:rPr dirty="0"/>
              <a:t>, what about the GDP vs. Transparency?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trans_pib_coun.png" descr="trans_pib_cou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935" y="278201"/>
            <a:ext cx="12262930" cy="9197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he countries with the biggest GDPs are the one with higher score in the transparency index."/>
          <p:cNvSpPr txBox="1">
            <a:spLocks noGrp="1"/>
          </p:cNvSpPr>
          <p:nvPr>
            <p:ph type="body" sz="half" idx="4294967295"/>
          </p:nvPr>
        </p:nvSpPr>
        <p:spPr>
          <a:xfrm>
            <a:off x="660400" y="470064"/>
            <a:ext cx="11684000" cy="2463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lang="es-ES" dirty="0"/>
              <a:t>More </a:t>
            </a:r>
            <a:r>
              <a:rPr lang="es-ES" dirty="0" err="1"/>
              <a:t>transparent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GDP per </a:t>
            </a:r>
            <a:r>
              <a:rPr lang="es-ES" dirty="0" err="1"/>
              <a:t>capita</a:t>
            </a:r>
            <a:r>
              <a:rPr lang="es-ES" dirty="0"/>
              <a:t>.</a:t>
            </a:r>
            <a:endParaRPr dirty="0"/>
          </a:p>
        </p:txBody>
      </p:sp>
      <p:pic>
        <p:nvPicPr>
          <p:cNvPr id="209" name="trans_pib_coun.png" descr="trans_pib_cou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8400" y="3083995"/>
            <a:ext cx="8128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nclusion"/>
          <p:cNvSpPr txBox="1">
            <a:spLocks noGrp="1"/>
          </p:cNvSpPr>
          <p:nvPr>
            <p:ph type="title"/>
          </p:nvPr>
        </p:nvSpPr>
        <p:spPr>
          <a:xfrm>
            <a:off x="660400" y="4165600"/>
            <a:ext cx="11684000" cy="14224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Conclusion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lon_lat_IncomeGroup.png" descr="lon_lat_IncomeGrou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56" y="172167"/>
            <a:ext cx="12403503" cy="930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- The countries with the lowest GDPs are considerably closer to the Ecuador than those with the highest, which are further away from it.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/>
          <a:lstStyle>
            <a:lvl1pPr marL="0" indent="0" algn="just">
              <a:buClrTx/>
              <a:buSzTx/>
              <a:buNone/>
              <a:defRPr sz="39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- </a:t>
            </a:r>
            <a:r>
              <a:rPr lang="en-US" dirty="0"/>
              <a:t>The closer to the equator, the lower the GDP per capita. </a:t>
            </a:r>
            <a:endParaRPr dirty="0"/>
          </a:p>
        </p:txBody>
      </p:sp>
      <p:sp>
        <p:nvSpPr>
          <p:cNvPr id="21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igh income per capita="/>
          <p:cNvSpPr txBox="1"/>
          <p:nvPr/>
        </p:nvSpPr>
        <p:spPr>
          <a:xfrm>
            <a:off x="487498" y="840443"/>
            <a:ext cx="4959707" cy="96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14781">
              <a:spcBef>
                <a:spcPts val="2900"/>
              </a:spcBef>
              <a:defRPr sz="3691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High income per capita</a:t>
            </a:r>
            <a:r>
              <a:rPr lang="es-ES" dirty="0"/>
              <a:t> </a:t>
            </a:r>
            <a:r>
              <a:rPr dirty="0"/>
              <a:t>= </a:t>
            </a:r>
          </a:p>
        </p:txBody>
      </p:sp>
      <p:pic>
        <p:nvPicPr>
          <p:cNvPr id="145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27" y="2519019"/>
            <a:ext cx="7974346" cy="5731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- Taking into consideration that as a country is closer to the Ecuador, its annual temperature average is higher than those who are further away:…"/>
          <p:cNvSpPr txBox="1">
            <a:spLocks noGrp="1"/>
          </p:cNvSpPr>
          <p:nvPr>
            <p:ph type="body" idx="1"/>
          </p:nvPr>
        </p:nvSpPr>
        <p:spPr>
          <a:xfrm>
            <a:off x="660400" y="2025650"/>
            <a:ext cx="11684000" cy="6718300"/>
          </a:xfrm>
          <a:prstGeom prst="rect">
            <a:avLst/>
          </a:prstGeom>
        </p:spPr>
        <p:txBody>
          <a:bodyPr/>
          <a:lstStyle/>
          <a:p>
            <a:pPr marL="0" indent="0" algn="just" defTabSz="554990">
              <a:spcBef>
                <a:spcPts val="3900"/>
              </a:spcBef>
              <a:buClrTx/>
              <a:buSzTx/>
              <a:buNone/>
              <a:defRPr sz="3705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- Taking into consideration that as a country is closer to the Ecuador, its annual temperature average is higher than those who are further away:</a:t>
            </a:r>
          </a:p>
          <a:p>
            <a:pPr marL="1376415" lvl="2" indent="-483605" algn="just" defTabSz="554990">
              <a:spcBef>
                <a:spcPts val="3900"/>
              </a:spcBef>
              <a:defRPr sz="3705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The hotter the country is, the less transparent it is.</a:t>
            </a:r>
          </a:p>
          <a:p>
            <a:pPr marL="1376415" lvl="2" indent="-483605" algn="just" defTabSz="554990">
              <a:spcBef>
                <a:spcPts val="3900"/>
              </a:spcBef>
              <a:defRPr sz="3705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The colder the country is, the more transparent it is.</a:t>
            </a:r>
          </a:p>
          <a:p>
            <a:pPr marL="1376415" lvl="2" indent="-483605" algn="just" defTabSz="554990">
              <a:spcBef>
                <a:spcPts val="3900"/>
              </a:spcBef>
              <a:defRPr sz="3705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As a country tests higher in the transparency index, its GDP is bigger.</a:t>
            </a:r>
          </a:p>
          <a:p>
            <a:pPr marL="1376415" lvl="2" indent="-483605" algn="just" defTabSz="554990">
              <a:spcBef>
                <a:spcPts val="3900"/>
              </a:spcBef>
              <a:defRPr sz="3705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As a country tests lower in the transparency </a:t>
            </a:r>
          </a:p>
        </p:txBody>
      </p:sp>
      <p:sp>
        <p:nvSpPr>
          <p:cNvPr id="219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ow income per capita="/>
          <p:cNvSpPr txBox="1"/>
          <p:nvPr/>
        </p:nvSpPr>
        <p:spPr>
          <a:xfrm>
            <a:off x="487498" y="840443"/>
            <a:ext cx="4959707" cy="96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426466">
              <a:spcBef>
                <a:spcPts val="3000"/>
              </a:spcBef>
              <a:defRPr sz="3796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dirty="0"/>
              <a:t>Low income per capita</a:t>
            </a:r>
            <a:r>
              <a:rPr lang="es-ES" dirty="0"/>
              <a:t> </a:t>
            </a:r>
            <a:r>
              <a:rPr dirty="0"/>
              <a:t>= </a:t>
            </a:r>
          </a:p>
        </p:txBody>
      </p:sp>
      <p:pic>
        <p:nvPicPr>
          <p:cNvPr id="14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8451" y="2105823"/>
            <a:ext cx="6587898" cy="6557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630" y="2889221"/>
            <a:ext cx="3975157" cy="3975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Ehmm…that’s obvious"/>
          <p:cNvSpPr txBox="1">
            <a:spLocks noGrp="1"/>
          </p:cNvSpPr>
          <p:nvPr>
            <p:ph type="body" sz="half" idx="1"/>
          </p:nvPr>
        </p:nvSpPr>
        <p:spPr>
          <a:xfrm>
            <a:off x="5658628" y="2361341"/>
            <a:ext cx="6708594" cy="5030918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Ehmm…that’s obvious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But why those countries?"/>
          <p:cNvSpPr txBox="1">
            <a:spLocks noGrp="1"/>
          </p:cNvSpPr>
          <p:nvPr>
            <p:ph type="body" idx="1"/>
          </p:nvPr>
        </p:nvSpPr>
        <p:spPr>
          <a:xfrm>
            <a:off x="660400" y="1517650"/>
            <a:ext cx="11684000" cy="67183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But why those countries?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the factor that makes Norway one of the richest and Haiti one of the poorest?"/>
          <p:cNvSpPr txBox="1">
            <a:spLocks noGrp="1"/>
          </p:cNvSpPr>
          <p:nvPr>
            <p:ph type="body" idx="1"/>
          </p:nvPr>
        </p:nvSpPr>
        <p:spPr>
          <a:xfrm>
            <a:off x="660400" y="2025649"/>
            <a:ext cx="11684000" cy="67183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What is the factor that makes Norway one of the richest and Haiti one of the poorest?</a:t>
            </a:r>
          </a:p>
        </p:txBody>
      </p:sp>
      <p:sp>
        <p:nvSpPr>
          <p:cNvPr id="156" name="Core question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Core question 1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" descr="Image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5885" y="5737239"/>
            <a:ext cx="6107414" cy="344565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uckland, New Zeland"/>
          <p:cNvSpPr txBox="1"/>
          <p:nvPr/>
        </p:nvSpPr>
        <p:spPr>
          <a:xfrm>
            <a:off x="10345237" y="9237947"/>
            <a:ext cx="249282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Auckland, New Zeland</a:t>
            </a:r>
          </a:p>
        </p:txBody>
      </p:sp>
      <p:pic>
        <p:nvPicPr>
          <p:cNvPr id="160" name="Imagen" descr="Imagen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463" y="527166"/>
            <a:ext cx="6536681" cy="434367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Bangui, Central African Republic"/>
          <p:cNvSpPr txBox="1"/>
          <p:nvPr/>
        </p:nvSpPr>
        <p:spPr>
          <a:xfrm>
            <a:off x="267293" y="30856"/>
            <a:ext cx="3549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Bangui, Central African Republic</a:t>
            </a:r>
          </a:p>
        </p:txBody>
      </p:sp>
      <p:sp>
        <p:nvSpPr>
          <p:cNvPr id="162" name="Or this just the consequence of history?"/>
          <p:cNvSpPr txBox="1"/>
          <p:nvPr/>
        </p:nvSpPr>
        <p:spPr>
          <a:xfrm>
            <a:off x="742982" y="5919264"/>
            <a:ext cx="5429642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Or this just the consequence of history?</a:t>
            </a:r>
          </a:p>
        </p:txBody>
      </p:sp>
      <p:sp>
        <p:nvSpPr>
          <p:cNvPr id="163" name="Is there something more?"/>
          <p:cNvSpPr txBox="1"/>
          <p:nvPr/>
        </p:nvSpPr>
        <p:spPr>
          <a:xfrm>
            <a:off x="7722600" y="1166449"/>
            <a:ext cx="3657215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Is there something more?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o… which element of a country does not depend of the actions of its population?"/>
          <p:cNvSpPr txBox="1">
            <a:spLocks noGrp="1"/>
          </p:cNvSpPr>
          <p:nvPr>
            <p:ph type="body" idx="1"/>
          </p:nvPr>
        </p:nvSpPr>
        <p:spPr>
          <a:xfrm>
            <a:off x="660400" y="1517650"/>
            <a:ext cx="11684000" cy="671830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5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So… which element of a country does not depend of the actions of its population?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384" normalizeH="0" baseline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412</Words>
  <Application>Microsoft Macintosh PowerPoint</Application>
  <PresentationFormat>Custom</PresentationFormat>
  <Paragraphs>52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Avenir Book</vt:lpstr>
      <vt:lpstr>Avenir Light</vt:lpstr>
      <vt:lpstr>DIN Alternate</vt:lpstr>
      <vt:lpstr>DINCond-BlackAlternate</vt:lpstr>
      <vt:lpstr>Helvetica Neue</vt:lpstr>
      <vt:lpstr>New_Template1</vt:lpstr>
      <vt:lpstr>Why are the rich countries, rich, and the poor, poor?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question 1</vt:lpstr>
      <vt:lpstr>PowerPoint Presentation</vt:lpstr>
      <vt:lpstr>PowerPoint Presentation</vt:lpstr>
      <vt:lpstr>PowerPoint Presentation</vt:lpstr>
      <vt:lpstr>Core question 2</vt:lpstr>
      <vt:lpstr>HYPOTHESIS</vt:lpstr>
      <vt:lpstr>Resources</vt:lpstr>
      <vt:lpstr>DATA EXPLORATION</vt:lpstr>
      <vt:lpstr>DATA Analysis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are the rich countries, rich, and the poor, poor?</dc:title>
  <cp:lastModifiedBy>Daniela Cortés Cerón</cp:lastModifiedBy>
  <cp:revision>3</cp:revision>
  <dcterms:modified xsi:type="dcterms:W3CDTF">2019-04-06T16:15:51Z</dcterms:modified>
</cp:coreProperties>
</file>